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661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13375" y="1535938"/>
            <a:ext cx="3407409" cy="1120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71315" y="780033"/>
            <a:ext cx="1383665" cy="927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MSD41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Pump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Repair</a:t>
            </a:r>
            <a:r>
              <a:rPr sz="1800" spc="-10" dirty="0">
                <a:latin typeface="Calibri"/>
                <a:cs typeface="Calibri"/>
              </a:rPr>
              <a:t> Manual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5425" y="1991690"/>
            <a:ext cx="7067550" cy="5210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round metal object&#10;&#10;Description automatically generated">
            <a:extLst>
              <a:ext uri="{FF2B5EF4-FFF2-40B4-BE49-F238E27FC236}">
                <a16:creationId xmlns:a16="http://schemas.microsoft.com/office/drawing/2014/main" id="{F865A399-90A9-F526-DD35-A863A0051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1" t="37500" r="37121" b="31818"/>
          <a:stretch/>
        </p:blipFill>
        <p:spPr>
          <a:xfrm>
            <a:off x="6407466" y="5029200"/>
            <a:ext cx="2590800" cy="20574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066800" y="762000"/>
            <a:ext cx="7901940" cy="4439920"/>
            <a:chOff x="1066800" y="762000"/>
            <a:chExt cx="7901940" cy="443992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800" y="762000"/>
              <a:ext cx="7901940" cy="44399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8360" y="2505075"/>
              <a:ext cx="247014" cy="2470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6004" y="2526664"/>
              <a:ext cx="247014" cy="2470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9179" y="2621279"/>
              <a:ext cx="247015" cy="24701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16939" y="5354192"/>
            <a:ext cx="4872355" cy="13976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135890">
              <a:lnSpc>
                <a:spcPts val="2150"/>
              </a:lnSpc>
              <a:spcBef>
                <a:spcPts val="180"/>
              </a:spcBef>
            </a:pPr>
            <a:r>
              <a:rPr sz="1800" dirty="0">
                <a:latin typeface="Calibri"/>
                <a:cs typeface="Calibri"/>
              </a:rPr>
              <a:t>Install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three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valves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over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springs.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valves </a:t>
            </a:r>
            <a:r>
              <a:rPr sz="1800" dirty="0">
                <a:latin typeface="Calibri"/>
                <a:cs typeface="Calibri"/>
              </a:rPr>
              <a:t>form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bowl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shape which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centers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spring.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Calibri"/>
              <a:cs typeface="Calibri"/>
            </a:endParaRPr>
          </a:p>
          <a:p>
            <a:pPr marL="3046095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Correct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Orientation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9A0BA7D4-E5D5-E849-28C5-47F63219C687}"/>
              </a:ext>
            </a:extLst>
          </p:cNvPr>
          <p:cNvSpPr/>
          <p:nvPr/>
        </p:nvSpPr>
        <p:spPr>
          <a:xfrm rot="9333010">
            <a:off x="5752675" y="6420275"/>
            <a:ext cx="1626686" cy="17549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03194" y="627633"/>
            <a:ext cx="5607685" cy="847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dirty="0">
                <a:latin typeface="Calibri"/>
                <a:cs typeface="Calibri"/>
              </a:rPr>
              <a:t>Lubricate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Install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O-rings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each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adapter.</a:t>
            </a:r>
            <a:r>
              <a:rPr sz="1800" spc="-10" dirty="0">
                <a:latin typeface="Calibri"/>
                <a:cs typeface="Calibri"/>
              </a:rPr>
              <a:t> Gently </a:t>
            </a:r>
            <a:r>
              <a:rPr sz="1800" dirty="0">
                <a:latin typeface="Calibri"/>
                <a:cs typeface="Calibri"/>
              </a:rPr>
              <a:t>push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adapter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keep 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valve </a:t>
            </a:r>
            <a:r>
              <a:rPr sz="1800" dirty="0">
                <a:latin typeface="Calibri"/>
                <a:cs typeface="Calibri"/>
              </a:rPr>
              <a:t>stacks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place.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Always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O-rings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Picture 6" descr="A close-up of a metal piece&#10;&#10;Description automatically generated">
            <a:extLst>
              <a:ext uri="{FF2B5EF4-FFF2-40B4-BE49-F238E27FC236}">
                <a16:creationId xmlns:a16="http://schemas.microsoft.com/office/drawing/2014/main" id="{29095B75-F581-1A4E-F6D1-90024649C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27760"/>
            <a:ext cx="7772400" cy="4538133"/>
          </a:xfrm>
          <a:prstGeom prst="rect">
            <a:avLst/>
          </a:prstGeom>
        </p:spPr>
      </p:pic>
      <p:pic>
        <p:nvPicPr>
          <p:cNvPr id="9" name="Picture 8" descr="A close-up of a ring&#10;&#10;Description automatically generated">
            <a:extLst>
              <a:ext uri="{FF2B5EF4-FFF2-40B4-BE49-F238E27FC236}">
                <a16:creationId xmlns:a16="http://schemas.microsoft.com/office/drawing/2014/main" id="{A62D2A37-ECFD-AC9C-AE9B-EDFCB29C7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1" t="19318" r="24243" b="24415"/>
          <a:stretch/>
        </p:blipFill>
        <p:spPr>
          <a:xfrm>
            <a:off x="15240" y="140885"/>
            <a:ext cx="3048000" cy="24276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0975" y="2670175"/>
            <a:ext cx="3594100" cy="11182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2150"/>
              </a:lnSpc>
              <a:spcBef>
                <a:spcPts val="180"/>
              </a:spcBef>
            </a:pPr>
            <a:r>
              <a:rPr sz="1800" dirty="0">
                <a:latin typeface="Calibri"/>
                <a:cs typeface="Calibri"/>
              </a:rPr>
              <a:t>Gently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remove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Adapters</a:t>
            </a:r>
            <a:r>
              <a:rPr sz="1800" spc="-20" dirty="0">
                <a:latin typeface="Calibri"/>
                <a:cs typeface="Calibri"/>
              </a:rPr>
              <a:t> from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A.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Inspect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&amp;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clean </a:t>
            </a:r>
            <a:r>
              <a:rPr sz="1800" spc="-25" dirty="0">
                <a:latin typeface="Calibri"/>
                <a:cs typeface="Calibri"/>
              </a:rPr>
              <a:t>the </a:t>
            </a:r>
            <a:r>
              <a:rPr sz="1800" dirty="0">
                <a:latin typeface="Calibri"/>
                <a:cs typeface="Calibri"/>
              </a:rPr>
              <a:t>adapters.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Lubricate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replace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O- </a:t>
            </a:r>
            <a:r>
              <a:rPr sz="1800" dirty="0">
                <a:latin typeface="Calibri"/>
                <a:cs typeface="Calibri"/>
              </a:rPr>
              <a:t>Rings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reassembly.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892800" y="1289050"/>
            <a:ext cx="3260090" cy="993775"/>
            <a:chOff x="5892800" y="1289050"/>
            <a:chExt cx="3260090" cy="9937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92800" y="1289050"/>
              <a:ext cx="2219325" cy="9937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2910" y="1289050"/>
              <a:ext cx="1109979" cy="993775"/>
            </a:xfrm>
            <a:prstGeom prst="rect">
              <a:avLst/>
            </a:prstGeom>
          </p:spPr>
        </p:pic>
      </p:grpSp>
      <p:pic>
        <p:nvPicPr>
          <p:cNvPr id="9" name="Picture 8" descr="Close-up of a mechanical device&#10;&#10;Description automatically generated">
            <a:extLst>
              <a:ext uri="{FF2B5EF4-FFF2-40B4-BE49-F238E27FC236}">
                <a16:creationId xmlns:a16="http://schemas.microsoft.com/office/drawing/2014/main" id="{1F7CD6F8-622B-E392-DEA8-4403B4569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/>
          <a:stretch/>
        </p:blipFill>
        <p:spPr>
          <a:xfrm>
            <a:off x="394054" y="612774"/>
            <a:ext cx="4648481" cy="58642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metal pipe&#10;&#10;Description automatically generated">
            <a:extLst>
              <a:ext uri="{FF2B5EF4-FFF2-40B4-BE49-F238E27FC236}">
                <a16:creationId xmlns:a16="http://schemas.microsoft.com/office/drawing/2014/main" id="{2BD24A06-0AA0-B9E6-255D-CA49795DD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86" y="3399515"/>
            <a:ext cx="3505200" cy="23368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032375" y="1785873"/>
            <a:ext cx="2980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Slide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off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rods.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32375" y="4124325"/>
            <a:ext cx="3675379" cy="5727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2150"/>
              </a:lnSpc>
              <a:spcBef>
                <a:spcPts val="180"/>
              </a:spcBef>
            </a:pPr>
            <a:r>
              <a:rPr sz="1800" dirty="0">
                <a:latin typeface="Calibri"/>
                <a:cs typeface="Calibri"/>
              </a:rPr>
              <a:t>Inspect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U-Packing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replace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if </a:t>
            </a:r>
            <a:r>
              <a:rPr sz="1800" spc="-10" dirty="0">
                <a:latin typeface="Calibri"/>
                <a:cs typeface="Calibri"/>
              </a:rPr>
              <a:t>necessary.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Lubricate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before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reassembly.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24657" y="6038850"/>
            <a:ext cx="949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U-Packing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Picture 10" descr="Close-up of a mechanical device&#10;&#10;Description automatically generated">
            <a:extLst>
              <a:ext uri="{FF2B5EF4-FFF2-40B4-BE49-F238E27FC236}">
                <a16:creationId xmlns:a16="http://schemas.microsoft.com/office/drawing/2014/main" id="{D4F87FFB-EAD0-AE6B-7C3A-3CC748E48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/>
          <a:stretch/>
        </p:blipFill>
        <p:spPr>
          <a:xfrm>
            <a:off x="1471069" y="397211"/>
            <a:ext cx="3186656" cy="2890987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95BC2962-CDAC-42FB-F0CC-8F9F00A1CDE4}"/>
              </a:ext>
            </a:extLst>
          </p:cNvPr>
          <p:cNvSpPr/>
          <p:nvPr/>
        </p:nvSpPr>
        <p:spPr>
          <a:xfrm rot="16357886">
            <a:off x="2845907" y="5076592"/>
            <a:ext cx="1416581" cy="30492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D050505C-91FE-7349-4AF7-21C9E8A8C008}"/>
              </a:ext>
            </a:extLst>
          </p:cNvPr>
          <p:cNvSpPr/>
          <p:nvPr/>
        </p:nvSpPr>
        <p:spPr>
          <a:xfrm rot="15812533">
            <a:off x="2221134" y="5076591"/>
            <a:ext cx="1416581" cy="30492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A8B125EF-2409-931D-A7B3-D90FE78B27E1}"/>
              </a:ext>
            </a:extLst>
          </p:cNvPr>
          <p:cNvSpPr/>
          <p:nvPr/>
        </p:nvSpPr>
        <p:spPr>
          <a:xfrm rot="14908467">
            <a:off x="1606600" y="5052064"/>
            <a:ext cx="1585453" cy="3316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51828" y="1465834"/>
            <a:ext cx="2889885" cy="1393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800" dirty="0">
                <a:latin typeface="Calibri"/>
                <a:cs typeface="Calibri"/>
              </a:rPr>
              <a:t>Install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Manifiold 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rods. </a:t>
            </a:r>
            <a:r>
              <a:rPr sz="1800" dirty="0">
                <a:latin typeface="Calibri"/>
                <a:cs typeface="Calibri"/>
              </a:rPr>
              <a:t>Remove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old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O-rings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 </a:t>
            </a:r>
            <a:r>
              <a:rPr sz="1800" dirty="0">
                <a:latin typeface="Calibri"/>
                <a:cs typeface="Calibri"/>
              </a:rPr>
              <a:t>replace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lubricated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O- </a:t>
            </a:r>
            <a:r>
              <a:rPr sz="1800" dirty="0">
                <a:latin typeface="Calibri"/>
                <a:cs typeface="Calibri"/>
              </a:rPr>
              <a:t>rings.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Slide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adapters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into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Picture 5" descr="Close-up of a mechanical device&#10;&#10;Description automatically generated">
            <a:extLst>
              <a:ext uri="{FF2B5EF4-FFF2-40B4-BE49-F238E27FC236}">
                <a16:creationId xmlns:a16="http://schemas.microsoft.com/office/drawing/2014/main" id="{4F659166-696E-B772-578B-787353B55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6"/>
          <a:stretch/>
        </p:blipFill>
        <p:spPr>
          <a:xfrm>
            <a:off x="304799" y="344424"/>
            <a:ext cx="5816935" cy="57515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41194" y="703833"/>
            <a:ext cx="1463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Inlet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Valve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Seat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41194" y="2075434"/>
            <a:ext cx="1363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Piston </a:t>
            </a:r>
            <a:r>
              <a:rPr sz="1800" spc="-10" dirty="0">
                <a:latin typeface="Calibri"/>
                <a:cs typeface="Calibri"/>
              </a:rPr>
              <a:t>Packing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1194" y="3173095"/>
            <a:ext cx="6502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Spacer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1194" y="4270628"/>
            <a:ext cx="1445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Piston </a:t>
            </a:r>
            <a:r>
              <a:rPr sz="1800" spc="-10" dirty="0">
                <a:latin typeface="Calibri"/>
                <a:cs typeface="Calibri"/>
              </a:rPr>
              <a:t>Retainer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1194" y="5367908"/>
            <a:ext cx="1378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Spring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Washer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41194" y="6465519"/>
            <a:ext cx="370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Nut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70007" y="853693"/>
            <a:ext cx="1990725" cy="84581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2150"/>
              </a:lnSpc>
              <a:spcBef>
                <a:spcPts val="180"/>
              </a:spcBef>
            </a:pPr>
            <a:r>
              <a:rPr sz="1800" dirty="0">
                <a:latin typeface="Calibri"/>
                <a:cs typeface="Calibri"/>
              </a:rPr>
              <a:t>Install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inlet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valve </a:t>
            </a:r>
            <a:r>
              <a:rPr sz="1800" dirty="0">
                <a:latin typeface="Calibri"/>
                <a:cs typeface="Calibri"/>
              </a:rPr>
              <a:t>seat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spacer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onto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piston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rod.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71029" y="2872866"/>
            <a:ext cx="2028825" cy="166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800" dirty="0">
                <a:latin typeface="Calibri"/>
                <a:cs typeface="Calibri"/>
              </a:rPr>
              <a:t>Lubricate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piston </a:t>
            </a:r>
            <a:r>
              <a:rPr sz="1800" dirty="0">
                <a:latin typeface="Calibri"/>
                <a:cs typeface="Calibri"/>
              </a:rPr>
              <a:t>packing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light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oil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slide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over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the </a:t>
            </a:r>
            <a:r>
              <a:rPr sz="1800" dirty="0">
                <a:latin typeface="Calibri"/>
                <a:cs typeface="Calibri"/>
              </a:rPr>
              <a:t>spacer.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square </a:t>
            </a:r>
            <a:r>
              <a:rPr sz="1800" dirty="0">
                <a:latin typeface="Calibri"/>
                <a:cs typeface="Calibri"/>
              </a:rPr>
              <a:t>cut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edge goes </a:t>
            </a:r>
            <a:r>
              <a:rPr sz="1800" spc="-10" dirty="0">
                <a:latin typeface="Calibri"/>
                <a:cs typeface="Calibri"/>
              </a:rPr>
              <a:t>toward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B.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71029" y="5340477"/>
            <a:ext cx="2053589" cy="1394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sz="1800" dirty="0">
                <a:latin typeface="Calibri"/>
                <a:cs typeface="Calibri"/>
              </a:rPr>
              <a:t>Now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install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Piston </a:t>
            </a:r>
            <a:r>
              <a:rPr sz="1800" dirty="0">
                <a:latin typeface="Calibri"/>
                <a:cs typeface="Calibri"/>
              </a:rPr>
              <a:t>Retainer,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Spring </a:t>
            </a:r>
            <a:r>
              <a:rPr sz="1800" dirty="0">
                <a:latin typeface="Calibri"/>
                <a:cs typeface="Calibri"/>
              </a:rPr>
              <a:t>Washer,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Nut.</a:t>
            </a:r>
            <a:endParaRPr sz="1800">
              <a:latin typeface="Calibri"/>
              <a:cs typeface="Calibri"/>
            </a:endParaRPr>
          </a:p>
          <a:p>
            <a:pPr marL="12700" marR="356235">
              <a:lnSpc>
                <a:spcPts val="2150"/>
              </a:lnSpc>
              <a:spcBef>
                <a:spcPts val="90"/>
              </a:spcBef>
            </a:pPr>
            <a:r>
              <a:rPr sz="1800" dirty="0">
                <a:latin typeface="Calibri"/>
                <a:cs typeface="Calibri"/>
              </a:rPr>
              <a:t>Finally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tighten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the </a:t>
            </a:r>
            <a:r>
              <a:rPr sz="1800" dirty="0">
                <a:latin typeface="Calibri"/>
                <a:cs typeface="Calibri"/>
              </a:rPr>
              <a:t>nuts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down.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74820" y="533145"/>
            <a:ext cx="3076448" cy="174625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75125" y="2801239"/>
            <a:ext cx="3077718" cy="2059939"/>
          </a:xfrm>
          <a:prstGeom prst="rect">
            <a:avLst/>
          </a:prstGeom>
        </p:spPr>
      </p:pic>
      <p:pic>
        <p:nvPicPr>
          <p:cNvPr id="17" name="Picture 16" descr="A group of different types of metal parts&#10;&#10;Description automatically generated">
            <a:extLst>
              <a:ext uri="{FF2B5EF4-FFF2-40B4-BE49-F238E27FC236}">
                <a16:creationId xmlns:a16="http://schemas.microsoft.com/office/drawing/2014/main" id="{72D000EB-08DB-264E-BA85-5F47F0501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36561" b="32720"/>
          <a:stretch/>
        </p:blipFill>
        <p:spPr>
          <a:xfrm rot="5400000">
            <a:off x="-1875029" y="2877207"/>
            <a:ext cx="6594082" cy="1449268"/>
          </a:xfrm>
          <a:prstGeom prst="rect">
            <a:avLst/>
          </a:prstGeom>
        </p:spPr>
      </p:pic>
      <p:pic>
        <p:nvPicPr>
          <p:cNvPr id="21" name="Picture 20" descr="Close-up of a mechanical device&#10;&#10;Description automatically generated">
            <a:extLst>
              <a:ext uri="{FF2B5EF4-FFF2-40B4-BE49-F238E27FC236}">
                <a16:creationId xmlns:a16="http://schemas.microsoft.com/office/drawing/2014/main" id="{18AB47D0-3A22-C855-A8A8-9578570946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3" t="6929" r="27893" b="52273"/>
          <a:stretch/>
        </p:blipFill>
        <p:spPr>
          <a:xfrm>
            <a:off x="4156081" y="2677063"/>
            <a:ext cx="3195186" cy="2059939"/>
          </a:xfrm>
          <a:prstGeom prst="rect">
            <a:avLst/>
          </a:prstGeom>
        </p:spPr>
      </p:pic>
      <p:pic>
        <p:nvPicPr>
          <p:cNvPr id="23" name="Picture 22" descr="Close-up of a mechanical device&#10;&#10;Description automatically generated">
            <a:extLst>
              <a:ext uri="{FF2B5EF4-FFF2-40B4-BE49-F238E27FC236}">
                <a16:creationId xmlns:a16="http://schemas.microsoft.com/office/drawing/2014/main" id="{C592B970-02CD-7121-5308-5C71CC467F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2" t="4545" r="27892" b="51137"/>
          <a:stretch/>
        </p:blipFill>
        <p:spPr>
          <a:xfrm>
            <a:off x="4156081" y="468029"/>
            <a:ext cx="3195187" cy="1836907"/>
          </a:xfrm>
          <a:prstGeom prst="rect">
            <a:avLst/>
          </a:prstGeom>
        </p:spPr>
      </p:pic>
      <p:pic>
        <p:nvPicPr>
          <p:cNvPr id="16" name="Picture 15" descr="Close-up of a metal and rubber seal&#10;&#10;Description automatically generated">
            <a:extLst>
              <a:ext uri="{FF2B5EF4-FFF2-40B4-BE49-F238E27FC236}">
                <a16:creationId xmlns:a16="http://schemas.microsoft.com/office/drawing/2014/main" id="{E286B7E5-32C4-289B-C9EC-C151DE9DDC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7323" y="5109130"/>
            <a:ext cx="3195187" cy="21301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5039" y="3981069"/>
            <a:ext cx="5543550" cy="1120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800" dirty="0">
                <a:latin typeface="Calibri"/>
                <a:cs typeface="Calibri"/>
              </a:rPr>
              <a:t>Lubricate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Cylinders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slide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them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over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Piston </a:t>
            </a:r>
            <a:r>
              <a:rPr sz="1800" dirty="0">
                <a:latin typeface="Calibri"/>
                <a:cs typeface="Calibri"/>
              </a:rPr>
              <a:t>Packing.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 your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fingers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compress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Piston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Packing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start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cylinder.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Never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sharp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object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do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damage 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Piston</a:t>
            </a:r>
            <a:r>
              <a:rPr sz="1800" spc="-10" dirty="0">
                <a:latin typeface="Calibri"/>
                <a:cs typeface="Calibri"/>
              </a:rPr>
              <a:t> Packing.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7260" y="685800"/>
            <a:ext cx="5609590" cy="3152394"/>
          </a:xfrm>
          <a:prstGeom prst="rect">
            <a:avLst/>
          </a:prstGeom>
        </p:spPr>
      </p:pic>
      <p:pic>
        <p:nvPicPr>
          <p:cNvPr id="7" name="Picture 6" descr="Close-up of a metal pipe&#10;&#10;Description automatically generated">
            <a:extLst>
              <a:ext uri="{FF2B5EF4-FFF2-40B4-BE49-F238E27FC236}">
                <a16:creationId xmlns:a16="http://schemas.microsoft.com/office/drawing/2014/main" id="{3B4755CC-180D-CFC9-8E37-A9ABFBCCD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" y="685799"/>
            <a:ext cx="5692140" cy="3152395"/>
          </a:xfrm>
          <a:prstGeom prst="rect">
            <a:avLst/>
          </a:prstGeom>
        </p:spPr>
      </p:pic>
      <p:pic>
        <p:nvPicPr>
          <p:cNvPr id="9" name="Picture 8" descr="Close-up of a machine part&#10;&#10;Description automatically generated">
            <a:extLst>
              <a:ext uri="{FF2B5EF4-FFF2-40B4-BE49-F238E27FC236}">
                <a16:creationId xmlns:a16="http://schemas.microsoft.com/office/drawing/2014/main" id="{F9D5D2D8-356D-2AE1-E59A-5C190B9E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91200" y="4911471"/>
            <a:ext cx="4133406" cy="27556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23228" y="812038"/>
            <a:ext cx="3376295" cy="1120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800" dirty="0">
                <a:latin typeface="Calibri"/>
                <a:cs typeface="Calibri"/>
              </a:rPr>
              <a:t>Slide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cylinders. </a:t>
            </a:r>
            <a:r>
              <a:rPr sz="1800" dirty="0">
                <a:latin typeface="Calibri"/>
                <a:cs typeface="Calibri"/>
              </a:rPr>
              <a:t>Then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Install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six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6mm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Allen </a:t>
            </a:r>
            <a:r>
              <a:rPr sz="1800" spc="-20" dirty="0">
                <a:latin typeface="Calibri"/>
                <a:cs typeface="Calibri"/>
              </a:rPr>
              <a:t>head </a:t>
            </a:r>
            <a:r>
              <a:rPr sz="1800" dirty="0">
                <a:latin typeface="Calibri"/>
                <a:cs typeface="Calibri"/>
              </a:rPr>
              <a:t>screws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small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amount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Loctite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each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bolt.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8194" y="3905884"/>
            <a:ext cx="4400550" cy="158369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800" dirty="0">
                <a:latin typeface="Calibri"/>
                <a:cs typeface="Calibri"/>
              </a:rPr>
              <a:t>All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six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bolts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need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torqued down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with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9.5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ft-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lbs to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ft-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lbs</a:t>
            </a:r>
            <a:r>
              <a:rPr sz="18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 standard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12.7 Nm</a:t>
            </a:r>
            <a:r>
              <a:rPr sz="18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</a:t>
            </a:r>
            <a:r>
              <a:rPr sz="1800" u="sng" spc="5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13.8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Nm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metric</a:t>
            </a:r>
            <a:r>
              <a:rPr sz="1800" dirty="0">
                <a:latin typeface="Calibri"/>
                <a:cs typeface="Calibri"/>
              </a:rPr>
              <a:t>.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Using</a:t>
            </a:r>
            <a:endParaRPr sz="1800" dirty="0">
              <a:latin typeface="Calibri"/>
              <a:cs typeface="Calibri"/>
            </a:endParaRPr>
          </a:p>
          <a:p>
            <a:pPr marL="12700" marR="461645">
              <a:lnSpc>
                <a:spcPts val="2150"/>
              </a:lnSpc>
              <a:spcBef>
                <a:spcPts val="155"/>
              </a:spcBef>
            </a:pP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pattern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 picture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you are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going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torque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down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bolts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exact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order.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8" name="Picture 7" descr="Close-up of a metal part&#10;&#10;Description automatically generated">
            <a:extLst>
              <a:ext uri="{FF2B5EF4-FFF2-40B4-BE49-F238E27FC236}">
                <a16:creationId xmlns:a16="http://schemas.microsoft.com/office/drawing/2014/main" id="{4F06D798-EE4A-4395-DDBE-F8F107B0B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t="4155" b="-4155"/>
          <a:stretch/>
        </p:blipFill>
        <p:spPr>
          <a:xfrm>
            <a:off x="698941" y="336019"/>
            <a:ext cx="4756150" cy="3332567"/>
          </a:xfrm>
          <a:prstGeom prst="rect">
            <a:avLst/>
          </a:prstGeom>
        </p:spPr>
      </p:pic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047CFB50-C93E-C8A7-FE48-05FD16F65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29546" r="14354" b="23864"/>
          <a:stretch/>
        </p:blipFill>
        <p:spPr>
          <a:xfrm rot="10800000">
            <a:off x="5683876" y="4038600"/>
            <a:ext cx="4288283" cy="2507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583F2-E9BA-500F-4F99-76C97CBEF70F}"/>
              </a:ext>
            </a:extLst>
          </p:cNvPr>
          <p:cNvSpPr txBox="1"/>
          <p:nvPr/>
        </p:nvSpPr>
        <p:spPr>
          <a:xfrm>
            <a:off x="7162800" y="3696295"/>
            <a:ext cx="546326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6FE32-2996-5C60-CB62-DB96B127AD30}"/>
              </a:ext>
            </a:extLst>
          </p:cNvPr>
          <p:cNvSpPr txBox="1"/>
          <p:nvPr/>
        </p:nvSpPr>
        <p:spPr>
          <a:xfrm>
            <a:off x="7182828" y="6060713"/>
            <a:ext cx="455341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752F8-75EE-A996-1D5B-B02F2045F511}"/>
              </a:ext>
            </a:extLst>
          </p:cNvPr>
          <p:cNvSpPr txBox="1"/>
          <p:nvPr/>
        </p:nvSpPr>
        <p:spPr>
          <a:xfrm>
            <a:off x="8000709" y="3668586"/>
            <a:ext cx="546326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20375-C9F5-0166-D4F8-2F1F34F8E91E}"/>
              </a:ext>
            </a:extLst>
          </p:cNvPr>
          <p:cNvSpPr txBox="1"/>
          <p:nvPr/>
        </p:nvSpPr>
        <p:spPr>
          <a:xfrm>
            <a:off x="6391785" y="6060713"/>
            <a:ext cx="455341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94ECB-3578-74C9-1A49-2804557EF858}"/>
              </a:ext>
            </a:extLst>
          </p:cNvPr>
          <p:cNvSpPr txBox="1"/>
          <p:nvPr/>
        </p:nvSpPr>
        <p:spPr>
          <a:xfrm>
            <a:off x="7973871" y="6060713"/>
            <a:ext cx="455341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D8023-093C-E406-34D1-01A156B8AE83}"/>
              </a:ext>
            </a:extLst>
          </p:cNvPr>
          <p:cNvSpPr txBox="1"/>
          <p:nvPr/>
        </p:nvSpPr>
        <p:spPr>
          <a:xfrm>
            <a:off x="6363490" y="3680386"/>
            <a:ext cx="46677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2923E-2267-DEF3-6186-227498B1933A}"/>
              </a:ext>
            </a:extLst>
          </p:cNvPr>
          <p:cNvSpPr txBox="1"/>
          <p:nvPr/>
        </p:nvSpPr>
        <p:spPr>
          <a:xfrm>
            <a:off x="7162800" y="6797165"/>
            <a:ext cx="455341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4B2FE0-DBF0-5CC2-4E1B-4391A0782991}"/>
              </a:ext>
            </a:extLst>
          </p:cNvPr>
          <p:cNvSpPr txBox="1"/>
          <p:nvPr/>
        </p:nvSpPr>
        <p:spPr>
          <a:xfrm>
            <a:off x="7162800" y="2985452"/>
            <a:ext cx="546326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machine&#10;&#10;Description automatically generated">
            <a:extLst>
              <a:ext uri="{FF2B5EF4-FFF2-40B4-BE49-F238E27FC236}">
                <a16:creationId xmlns:a16="http://schemas.microsoft.com/office/drawing/2014/main" id="{75FCCCB8-500A-F03D-0AF8-46403E368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2" t="3567" r="14760" b="19792"/>
          <a:stretch/>
        </p:blipFill>
        <p:spPr>
          <a:xfrm rot="5400000">
            <a:off x="838201" y="2507233"/>
            <a:ext cx="3962398" cy="28956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10"/>
              </a:spcBef>
              <a:tabLst>
                <a:tab pos="2048510" algn="l"/>
              </a:tabLst>
            </a:pPr>
            <a:r>
              <a:rPr i="1" dirty="0"/>
              <a:t>Remove</a:t>
            </a:r>
            <a:r>
              <a:rPr i="1" spc="-40" dirty="0"/>
              <a:t> </a:t>
            </a:r>
            <a:r>
              <a:rPr i="1" dirty="0"/>
              <a:t>the</a:t>
            </a:r>
            <a:r>
              <a:rPr i="1" spc="-30" dirty="0"/>
              <a:t> </a:t>
            </a:r>
            <a:r>
              <a:rPr i="1" spc="-25" dirty="0"/>
              <a:t>six</a:t>
            </a:r>
            <a:r>
              <a:rPr i="1" dirty="0"/>
              <a:t>	6mm </a:t>
            </a:r>
            <a:r>
              <a:rPr i="1" spc="-35" dirty="0"/>
              <a:t>Allen</a:t>
            </a:r>
            <a:r>
              <a:rPr spc="-35" dirty="0"/>
              <a:t> </a:t>
            </a:r>
            <a:r>
              <a:rPr dirty="0"/>
              <a:t>head</a:t>
            </a:r>
            <a:r>
              <a:rPr spc="-20" dirty="0"/>
              <a:t> </a:t>
            </a:r>
            <a:r>
              <a:rPr dirty="0"/>
              <a:t>screws</a:t>
            </a:r>
            <a:r>
              <a:rPr spc="-10" dirty="0"/>
              <a:t> retaining </a:t>
            </a:r>
            <a:r>
              <a:rPr dirty="0"/>
              <a:t>Manifold</a:t>
            </a:r>
            <a:r>
              <a:rPr spc="-45" dirty="0"/>
              <a:t> </a:t>
            </a:r>
            <a:r>
              <a:rPr spc="-25" dirty="0"/>
              <a:t>B.</a:t>
            </a:r>
          </a:p>
        </p:txBody>
      </p:sp>
      <p:sp>
        <p:nvSpPr>
          <p:cNvPr id="5" name="object 5"/>
          <p:cNvSpPr/>
          <p:nvPr/>
        </p:nvSpPr>
        <p:spPr>
          <a:xfrm>
            <a:off x="2819399" y="2744534"/>
            <a:ext cx="2194933" cy="1759776"/>
          </a:xfrm>
          <a:custGeom>
            <a:avLst/>
            <a:gdLst/>
            <a:ahLst/>
            <a:cxnLst/>
            <a:rect l="l" t="t" r="r" b="b"/>
            <a:pathLst>
              <a:path w="1080135" h="1024254">
                <a:moveTo>
                  <a:pt x="1080135" y="0"/>
                </a:moveTo>
                <a:lnTo>
                  <a:pt x="918845" y="38100"/>
                </a:lnTo>
                <a:lnTo>
                  <a:pt x="911860" y="41275"/>
                </a:lnTo>
                <a:lnTo>
                  <a:pt x="906779" y="46354"/>
                </a:lnTo>
                <a:lnTo>
                  <a:pt x="904239" y="53339"/>
                </a:lnTo>
                <a:lnTo>
                  <a:pt x="904875" y="60959"/>
                </a:lnTo>
                <a:lnTo>
                  <a:pt x="908050" y="67309"/>
                </a:lnTo>
                <a:lnTo>
                  <a:pt x="913129" y="72389"/>
                </a:lnTo>
                <a:lnTo>
                  <a:pt x="920114" y="75564"/>
                </a:lnTo>
                <a:lnTo>
                  <a:pt x="927735" y="74929"/>
                </a:lnTo>
                <a:lnTo>
                  <a:pt x="988060" y="60325"/>
                </a:lnTo>
                <a:lnTo>
                  <a:pt x="0" y="995044"/>
                </a:lnTo>
                <a:lnTo>
                  <a:pt x="26035" y="1024254"/>
                </a:lnTo>
                <a:lnTo>
                  <a:pt x="1014095" y="88264"/>
                </a:lnTo>
                <a:lnTo>
                  <a:pt x="996314" y="147954"/>
                </a:lnTo>
                <a:lnTo>
                  <a:pt x="1017270" y="171450"/>
                </a:lnTo>
                <a:lnTo>
                  <a:pt x="1024254" y="170179"/>
                </a:lnTo>
                <a:lnTo>
                  <a:pt x="1029335" y="165734"/>
                </a:lnTo>
                <a:lnTo>
                  <a:pt x="1033145" y="158750"/>
                </a:lnTo>
                <a:lnTo>
                  <a:pt x="1076960" y="12064"/>
                </a:lnTo>
                <a:lnTo>
                  <a:pt x="1080135" y="0"/>
                </a:lnTo>
                <a:close/>
              </a:path>
            </a:pathLst>
          </a:custGeom>
          <a:solidFill>
            <a:srgbClr val="BE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59938" y="3886855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60624" y="3955032"/>
            <a:ext cx="154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57776" y="4504309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71800" y="4473194"/>
            <a:ext cx="154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16171" y="5121763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00400" y="5090648"/>
            <a:ext cx="154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ring&#10;&#10;Description automatically generated">
            <a:extLst>
              <a:ext uri="{FF2B5EF4-FFF2-40B4-BE49-F238E27FC236}">
                <a16:creationId xmlns:a16="http://schemas.microsoft.com/office/drawing/2014/main" id="{3B612AFC-29D2-D53E-0424-F0D1B2CB6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5" t="18419" r="22892" b="16521"/>
          <a:stretch/>
        </p:blipFill>
        <p:spPr>
          <a:xfrm>
            <a:off x="7511221" y="2645028"/>
            <a:ext cx="2286000" cy="2057400"/>
          </a:xfrm>
          <a:prstGeom prst="rect">
            <a:avLst/>
          </a:prstGeom>
        </p:spPr>
      </p:pic>
      <p:pic>
        <p:nvPicPr>
          <p:cNvPr id="7" name="Picture 6" descr="A close-up of a metal part&#10;&#10;Description automatically generated">
            <a:extLst>
              <a:ext uri="{FF2B5EF4-FFF2-40B4-BE49-F238E27FC236}">
                <a16:creationId xmlns:a16="http://schemas.microsoft.com/office/drawing/2014/main" id="{D3C8EDF1-1D45-3F52-CC0A-7E62F5F53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6" y="2345100"/>
            <a:ext cx="6658928" cy="443928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069339" y="627633"/>
            <a:ext cx="7934959" cy="2052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20650">
              <a:lnSpc>
                <a:spcPct val="99600"/>
              </a:lnSpc>
              <a:spcBef>
                <a:spcPts val="105"/>
              </a:spcBef>
            </a:pPr>
            <a:r>
              <a:rPr sz="1800" dirty="0">
                <a:latin typeface="Calibri"/>
                <a:cs typeface="Calibri"/>
              </a:rPr>
              <a:t>Remove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from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Cylinders.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Sometimes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adapter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</a:t>
            </a:r>
            <a:r>
              <a:rPr lang="en-US" sz="1800" dirty="0">
                <a:latin typeface="Calibri"/>
                <a:cs typeface="Calibri"/>
              </a:rPr>
              <a:t>ll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stay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cylinder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other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times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remain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Either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way it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removed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further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disassembly.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caution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here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cause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any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damage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10" dirty="0">
                <a:latin typeface="Calibri"/>
                <a:cs typeface="Calibri"/>
              </a:rPr>
              <a:t> either component.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5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Adapter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7175" y="780033"/>
            <a:ext cx="3983990" cy="2212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800" dirty="0">
                <a:latin typeface="Calibri"/>
                <a:cs typeface="Calibri"/>
              </a:rPr>
              <a:t>If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adapter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stays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cylinder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be </a:t>
            </a:r>
            <a:r>
              <a:rPr sz="1800" dirty="0">
                <a:latin typeface="Calibri"/>
                <a:cs typeface="Calibri"/>
              </a:rPr>
              <a:t>removed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simply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twisting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them</a:t>
            </a:r>
            <a:r>
              <a:rPr sz="1800" spc="-10" dirty="0">
                <a:latin typeface="Calibri"/>
                <a:cs typeface="Calibri"/>
              </a:rPr>
              <a:t> apart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your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hands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you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may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need to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carefully </a:t>
            </a:r>
            <a:r>
              <a:rPr sz="1800" dirty="0">
                <a:latin typeface="Calibri"/>
                <a:cs typeface="Calibri"/>
              </a:rPr>
              <a:t>try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holding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cylinder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your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hands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 </a:t>
            </a:r>
            <a:r>
              <a:rPr sz="1800" dirty="0">
                <a:latin typeface="Calibri"/>
                <a:cs typeface="Calibri"/>
              </a:rPr>
              <a:t>twisting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adapter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some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pliers.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Use </a:t>
            </a:r>
            <a:r>
              <a:rPr sz="1800" dirty="0">
                <a:latin typeface="Calibri"/>
                <a:cs typeface="Calibri"/>
              </a:rPr>
              <a:t>caution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stay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 larger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boss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the </a:t>
            </a:r>
            <a:r>
              <a:rPr sz="1800" dirty="0">
                <a:latin typeface="Calibri"/>
                <a:cs typeface="Calibri"/>
              </a:rPr>
              <a:t>adapter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you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damage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adapter </a:t>
            </a:r>
            <a:r>
              <a:rPr sz="1800" dirty="0">
                <a:latin typeface="Calibri"/>
                <a:cs typeface="Calibri"/>
              </a:rPr>
              <a:t>and it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 </a:t>
            </a:r>
            <a:r>
              <a:rPr sz="1800" spc="-10" dirty="0">
                <a:latin typeface="Calibri"/>
                <a:cs typeface="Calibri"/>
              </a:rPr>
              <a:t>replaced.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04228" y="4035933"/>
            <a:ext cx="2903220" cy="2486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800" dirty="0">
                <a:latin typeface="Calibri"/>
                <a:cs typeface="Calibri"/>
              </a:rPr>
              <a:t>If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adapter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stays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B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difficult</a:t>
            </a:r>
            <a:r>
              <a:rPr sz="1800" spc="-25" dirty="0">
                <a:latin typeface="Calibri"/>
                <a:cs typeface="Calibri"/>
              </a:rPr>
              <a:t> to </a:t>
            </a:r>
            <a:r>
              <a:rPr sz="1800" dirty="0">
                <a:latin typeface="Calibri"/>
                <a:cs typeface="Calibri"/>
              </a:rPr>
              <a:t>remove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You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may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flat </a:t>
            </a:r>
            <a:r>
              <a:rPr sz="1800" dirty="0">
                <a:latin typeface="Calibri"/>
                <a:cs typeface="Calibri"/>
              </a:rPr>
              <a:t>bladed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screw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driver to</a:t>
            </a:r>
            <a:r>
              <a:rPr sz="1800" spc="-10" dirty="0">
                <a:latin typeface="Calibri"/>
                <a:cs typeface="Calibri"/>
              </a:rPr>
              <a:t> gently </a:t>
            </a:r>
            <a:r>
              <a:rPr sz="1800" dirty="0">
                <a:latin typeface="Calibri"/>
                <a:cs typeface="Calibri"/>
              </a:rPr>
              <a:t>pry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from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manifold.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There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always be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small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gap </a:t>
            </a:r>
            <a:r>
              <a:rPr sz="1800" dirty="0">
                <a:latin typeface="Calibri"/>
                <a:cs typeface="Calibri"/>
              </a:rPr>
              <a:t>between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adapter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caution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damage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either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component.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665" y="608583"/>
            <a:ext cx="4378960" cy="25590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1665" y="3274314"/>
            <a:ext cx="4378960" cy="3872865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D5E4EA4C-DCDB-E9B9-E490-B40B6CCB9E02}"/>
              </a:ext>
            </a:extLst>
          </p:cNvPr>
          <p:cNvSpPr/>
          <p:nvPr/>
        </p:nvSpPr>
        <p:spPr>
          <a:xfrm rot="20631884">
            <a:off x="3736356" y="4588149"/>
            <a:ext cx="2618924" cy="38961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EAB253E2-2921-B3DD-A67F-AE4DDBCFD07E}"/>
              </a:ext>
            </a:extLst>
          </p:cNvPr>
          <p:cNvSpPr/>
          <p:nvPr/>
        </p:nvSpPr>
        <p:spPr>
          <a:xfrm rot="20631884">
            <a:off x="3931125" y="1535008"/>
            <a:ext cx="1380172" cy="38186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everal cylindrical metal objects&#10;&#10;Description automatically generated">
            <a:extLst>
              <a:ext uri="{FF2B5EF4-FFF2-40B4-BE49-F238E27FC236}">
                <a16:creationId xmlns:a16="http://schemas.microsoft.com/office/drawing/2014/main" id="{6D306D3B-5229-DE74-666D-58AADBB80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40" y="4648199"/>
            <a:ext cx="2895600" cy="1785493"/>
          </a:xfrm>
          <a:prstGeom prst="rect">
            <a:avLst/>
          </a:prstGeom>
        </p:spPr>
      </p:pic>
      <p:pic>
        <p:nvPicPr>
          <p:cNvPr id="9" name="Picture 8" descr="A close-up of a metal piece&#10;&#10;Description automatically generated">
            <a:extLst>
              <a:ext uri="{FF2B5EF4-FFF2-40B4-BE49-F238E27FC236}">
                <a16:creationId xmlns:a16="http://schemas.microsoft.com/office/drawing/2014/main" id="{D864BD69-68DC-AD2B-8CB1-36D5986AB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5394"/>
            <a:ext cx="6172200" cy="41148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6937629" y="1770634"/>
            <a:ext cx="2207260" cy="5727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2150"/>
              </a:lnSpc>
              <a:spcBef>
                <a:spcPts val="180"/>
              </a:spcBef>
            </a:pPr>
            <a:r>
              <a:rPr sz="1800" dirty="0">
                <a:latin typeface="Calibri"/>
                <a:cs typeface="Calibri"/>
              </a:rPr>
              <a:t>Remove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valve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stack </a:t>
            </a:r>
            <a:r>
              <a:rPr sz="1800" dirty="0">
                <a:latin typeface="Calibri"/>
                <a:cs typeface="Calibri"/>
              </a:rPr>
              <a:t>from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B.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67525" y="3656203"/>
            <a:ext cx="2580005" cy="847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99800"/>
              </a:lnSpc>
              <a:spcBef>
                <a:spcPts val="105"/>
              </a:spcBef>
            </a:pPr>
            <a:r>
              <a:rPr sz="1800" dirty="0">
                <a:latin typeface="Calibri"/>
                <a:cs typeface="Calibri"/>
              </a:rPr>
              <a:t>Remove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cylinders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from </a:t>
            </a:r>
            <a:r>
              <a:rPr sz="1800" dirty="0">
                <a:latin typeface="Calibri"/>
                <a:cs typeface="Calibri"/>
              </a:rPr>
              <a:t>piston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rods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sliding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them </a:t>
            </a:r>
            <a:r>
              <a:rPr sz="1800" spc="-10" dirty="0">
                <a:latin typeface="Calibri"/>
                <a:cs typeface="Calibri"/>
              </a:rPr>
              <a:t>forward.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58940" y="2572004"/>
            <a:ext cx="2617851" cy="8013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veral cylindrical metal objects&#10;&#10;Description automatically generated">
            <a:extLst>
              <a:ext uri="{FF2B5EF4-FFF2-40B4-BE49-F238E27FC236}">
                <a16:creationId xmlns:a16="http://schemas.microsoft.com/office/drawing/2014/main" id="{EA403208-5BAD-6646-F0F8-2470A0EF8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05" y="429601"/>
            <a:ext cx="5662295" cy="337103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7242429" y="1008633"/>
            <a:ext cx="2089150" cy="2212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800" dirty="0">
                <a:latin typeface="Calibri"/>
                <a:cs typeface="Calibri"/>
              </a:rPr>
              <a:t>Now that you </a:t>
            </a:r>
            <a:r>
              <a:rPr sz="1800" spc="-20" dirty="0">
                <a:latin typeface="Calibri"/>
                <a:cs typeface="Calibri"/>
              </a:rPr>
              <a:t>have </a:t>
            </a:r>
            <a:r>
              <a:rPr sz="1800" dirty="0">
                <a:latin typeface="Calibri"/>
                <a:cs typeface="Calibri"/>
              </a:rPr>
              <a:t>cylinders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removed </a:t>
            </a:r>
            <a:r>
              <a:rPr sz="1800" dirty="0">
                <a:latin typeface="Calibri"/>
                <a:cs typeface="Calibri"/>
              </a:rPr>
              <a:t>from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rods.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Look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at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components </a:t>
            </a:r>
            <a:r>
              <a:rPr sz="1800" dirty="0">
                <a:latin typeface="Calibri"/>
                <a:cs typeface="Calibri"/>
              </a:rPr>
              <a:t>closely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.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Take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note </a:t>
            </a:r>
            <a:r>
              <a:rPr sz="1800" dirty="0">
                <a:latin typeface="Calibri"/>
                <a:cs typeface="Calibri"/>
              </a:rPr>
              <a:t>how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are </a:t>
            </a:r>
            <a:r>
              <a:rPr sz="1800" dirty="0">
                <a:latin typeface="Calibri"/>
                <a:cs typeface="Calibri"/>
              </a:rPr>
              <a:t>orientated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10" dirty="0">
                <a:latin typeface="Calibri"/>
                <a:cs typeface="Calibri"/>
              </a:rPr>
              <a:t> future reference.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42429" y="4025265"/>
            <a:ext cx="1793875" cy="11182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2150"/>
              </a:lnSpc>
              <a:spcBef>
                <a:spcPts val="180"/>
              </a:spcBef>
            </a:pPr>
            <a:r>
              <a:rPr sz="1800" dirty="0">
                <a:latin typeface="Calibri"/>
                <a:cs typeface="Calibri"/>
              </a:rPr>
              <a:t>Remove the </a:t>
            </a:r>
            <a:r>
              <a:rPr sz="1800" spc="-20" dirty="0">
                <a:latin typeface="Calibri"/>
                <a:cs typeface="Calibri"/>
              </a:rPr>
              <a:t>10mm </a:t>
            </a:r>
            <a:r>
              <a:rPr sz="1800" dirty="0">
                <a:latin typeface="Calibri"/>
                <a:cs typeface="Calibri"/>
              </a:rPr>
              <a:t>nut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retaining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the </a:t>
            </a:r>
            <a:r>
              <a:rPr sz="1800" dirty="0">
                <a:latin typeface="Calibri"/>
                <a:cs typeface="Calibri"/>
              </a:rPr>
              <a:t>Piston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packing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 </a:t>
            </a:r>
            <a:r>
              <a:rPr sz="1800" dirty="0">
                <a:latin typeface="Calibri"/>
                <a:cs typeface="Calibri"/>
              </a:rPr>
              <a:t>associated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items.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Picture 9" descr="Close-up of a metal pipe with a couple of round metal parts&#10;&#10;Description automatically generated with medium confidence">
            <a:extLst>
              <a:ext uri="{FF2B5EF4-FFF2-40B4-BE49-F238E27FC236}">
                <a16:creationId xmlns:a16="http://schemas.microsoft.com/office/drawing/2014/main" id="{AD45C47C-13D1-A08C-DD13-AA57A02D6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04" y="3828403"/>
            <a:ext cx="5725795" cy="3614693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F66FFEB0-416B-A60F-7193-D2F8B1195C87}"/>
              </a:ext>
            </a:extLst>
          </p:cNvPr>
          <p:cNvSpPr/>
          <p:nvPr/>
        </p:nvSpPr>
        <p:spPr>
          <a:xfrm rot="4166506">
            <a:off x="5927656" y="4085050"/>
            <a:ext cx="381000" cy="1600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silver metal ring&#10;&#10;Description automatically generated with medium confidence">
            <a:extLst>
              <a:ext uri="{FF2B5EF4-FFF2-40B4-BE49-F238E27FC236}">
                <a16:creationId xmlns:a16="http://schemas.microsoft.com/office/drawing/2014/main" id="{3341D578-C653-E833-6E33-8CC742F16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11686" r="31060" b="27606"/>
          <a:stretch/>
        </p:blipFill>
        <p:spPr>
          <a:xfrm>
            <a:off x="7131049" y="3895617"/>
            <a:ext cx="2600325" cy="227734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688340" y="627633"/>
            <a:ext cx="8433435" cy="5727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2150"/>
              </a:lnSpc>
              <a:spcBef>
                <a:spcPts val="180"/>
              </a:spcBef>
            </a:pPr>
            <a:r>
              <a:rPr sz="1800" dirty="0">
                <a:latin typeface="Calibri"/>
                <a:cs typeface="Calibri"/>
              </a:rPr>
              <a:t>Lay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components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order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 you remove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them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you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know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how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 </a:t>
            </a:r>
            <a:r>
              <a:rPr sz="1800" spc="-10" dirty="0">
                <a:latin typeface="Calibri"/>
                <a:cs typeface="Calibri"/>
              </a:rPr>
              <a:t>reassemble </a:t>
            </a:r>
            <a:r>
              <a:rPr sz="1800" dirty="0">
                <a:latin typeface="Calibri"/>
                <a:cs typeface="Calibri"/>
              </a:rPr>
              <a:t>them.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Square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cut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edge of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piston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always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toward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 </a:t>
            </a:r>
            <a:r>
              <a:rPr sz="1800" spc="-50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03775" y="6172961"/>
            <a:ext cx="1369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Rounded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Edge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50048" y="6172961"/>
            <a:ext cx="1544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Square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Cut </a:t>
            </a:r>
            <a:r>
              <a:rPr sz="1800" spc="-20" dirty="0">
                <a:latin typeface="Calibri"/>
                <a:cs typeface="Calibri"/>
              </a:rPr>
              <a:t>Edge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740" y="3961765"/>
            <a:ext cx="3985260" cy="24936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88340" y="4514469"/>
            <a:ext cx="1040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Manifold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6" name="Picture 15" descr="A group of different types of metal parts&#10;&#10;Description automatically generated">
            <a:extLst>
              <a:ext uri="{FF2B5EF4-FFF2-40B4-BE49-F238E27FC236}">
                <a16:creationId xmlns:a16="http://schemas.microsoft.com/office/drawing/2014/main" id="{BD3064FD-A4DD-6ED1-BF4D-BC8B5C35D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3" b="31041"/>
          <a:stretch/>
        </p:blipFill>
        <p:spPr>
          <a:xfrm>
            <a:off x="-13970" y="1416367"/>
            <a:ext cx="10058400" cy="2185711"/>
          </a:xfrm>
          <a:prstGeom prst="rect">
            <a:avLst/>
          </a:prstGeom>
        </p:spPr>
      </p:pic>
      <p:pic>
        <p:nvPicPr>
          <p:cNvPr id="20" name="Picture 19" descr="A close-up of a metal ring&#10;&#10;Description automatically generated">
            <a:extLst>
              <a:ext uri="{FF2B5EF4-FFF2-40B4-BE49-F238E27FC236}">
                <a16:creationId xmlns:a16="http://schemas.microsoft.com/office/drawing/2014/main" id="{D0F91517-4B32-C6FA-92FC-356C391AA4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t="19318" r="26515" b="25000"/>
          <a:stretch/>
        </p:blipFill>
        <p:spPr>
          <a:xfrm>
            <a:off x="4572000" y="3895617"/>
            <a:ext cx="2569430" cy="2277344"/>
          </a:xfrm>
          <a:prstGeom prst="rect">
            <a:avLst/>
          </a:prstGeom>
        </p:spPr>
      </p:pic>
      <p:sp>
        <p:nvSpPr>
          <p:cNvPr id="27" name="Arrow: Left 26">
            <a:extLst>
              <a:ext uri="{FF2B5EF4-FFF2-40B4-BE49-F238E27FC236}">
                <a16:creationId xmlns:a16="http://schemas.microsoft.com/office/drawing/2014/main" id="{E6E53293-8BBA-4B34-515E-5B71C73E81D1}"/>
              </a:ext>
            </a:extLst>
          </p:cNvPr>
          <p:cNvSpPr/>
          <p:nvPr/>
        </p:nvSpPr>
        <p:spPr>
          <a:xfrm rot="5005711">
            <a:off x="4720692" y="5172075"/>
            <a:ext cx="1544955" cy="29972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A72B45D5-2D99-80F6-5CD4-3EE4EEECAA72}"/>
              </a:ext>
            </a:extLst>
          </p:cNvPr>
          <p:cNvSpPr/>
          <p:nvPr/>
        </p:nvSpPr>
        <p:spPr>
          <a:xfrm rot="3827230">
            <a:off x="7230275" y="5265004"/>
            <a:ext cx="1738738" cy="24418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ack plastic object with a hole&#10;&#10;Description automatically generated">
            <a:extLst>
              <a:ext uri="{FF2B5EF4-FFF2-40B4-BE49-F238E27FC236}">
                <a16:creationId xmlns:a16="http://schemas.microsoft.com/office/drawing/2014/main" id="{E37CD021-4E47-DEC6-AC76-E4F56FFCD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3" t="29546" r="37703" b="29837"/>
          <a:stretch/>
        </p:blipFill>
        <p:spPr>
          <a:xfrm>
            <a:off x="7199279" y="5087055"/>
            <a:ext cx="2200992" cy="2375867"/>
          </a:xfrm>
          <a:prstGeom prst="rect">
            <a:avLst/>
          </a:prstGeom>
        </p:spPr>
      </p:pic>
      <p:pic>
        <p:nvPicPr>
          <p:cNvPr id="19" name="Picture 18" descr="Close-up of a metal part with four holes&#10;&#10;Description automatically generated">
            <a:extLst>
              <a:ext uri="{FF2B5EF4-FFF2-40B4-BE49-F238E27FC236}">
                <a16:creationId xmlns:a16="http://schemas.microsoft.com/office/drawing/2014/main" id="{36B518BA-A0F0-D837-2373-0599DCFD2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4" t="29635" r="5555" b="6160"/>
          <a:stretch/>
        </p:blipFill>
        <p:spPr>
          <a:xfrm>
            <a:off x="447815" y="4272444"/>
            <a:ext cx="4750355" cy="2564982"/>
          </a:xfrm>
          <a:prstGeom prst="rect">
            <a:avLst/>
          </a:prstGeom>
        </p:spPr>
      </p:pic>
      <p:pic>
        <p:nvPicPr>
          <p:cNvPr id="17" name="Picture 16" descr="A close-up of a metal part&#10;&#10;Description automatically generated">
            <a:extLst>
              <a:ext uri="{FF2B5EF4-FFF2-40B4-BE49-F238E27FC236}">
                <a16:creationId xmlns:a16="http://schemas.microsoft.com/office/drawing/2014/main" id="{DE24D893-677B-0C28-CA8A-49E4F5490C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15" y="552686"/>
            <a:ext cx="4774852" cy="318323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6023228" y="1084834"/>
            <a:ext cx="3021330" cy="166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800" dirty="0">
                <a:latin typeface="Calibri"/>
                <a:cs typeface="Calibri"/>
              </a:rPr>
              <a:t>Clean Manifold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 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make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sure </a:t>
            </a:r>
            <a:r>
              <a:rPr sz="1800" dirty="0">
                <a:latin typeface="Calibri"/>
                <a:cs typeface="Calibri"/>
              </a:rPr>
              <a:t>there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corrosion</a:t>
            </a:r>
            <a:r>
              <a:rPr sz="1800" spc="-10" dirty="0">
                <a:latin typeface="Calibri"/>
                <a:cs typeface="Calibri"/>
              </a:rPr>
              <a:t> present. </a:t>
            </a:r>
            <a:r>
              <a:rPr sz="1800" dirty="0">
                <a:latin typeface="Calibri"/>
                <a:cs typeface="Calibri"/>
              </a:rPr>
              <a:t>Inspect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sealing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surfaces</a:t>
            </a:r>
            <a:r>
              <a:rPr sz="1800" spc="-25" dirty="0">
                <a:latin typeface="Calibri"/>
                <a:cs typeface="Calibri"/>
              </a:rPr>
              <a:t> for </a:t>
            </a:r>
            <a:r>
              <a:rPr sz="1800" dirty="0">
                <a:latin typeface="Calibri"/>
                <a:cs typeface="Calibri"/>
              </a:rPr>
              <a:t>wear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flaws.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Lightly</a:t>
            </a:r>
            <a:r>
              <a:rPr sz="1800" spc="-10" dirty="0">
                <a:latin typeface="Calibri"/>
                <a:cs typeface="Calibri"/>
              </a:rPr>
              <a:t> lubricate </a:t>
            </a:r>
            <a:r>
              <a:rPr sz="1800" dirty="0">
                <a:latin typeface="Calibri"/>
                <a:cs typeface="Calibri"/>
              </a:rPr>
              <a:t>sealing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surfaces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that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be </a:t>
            </a:r>
            <a:r>
              <a:rPr sz="1800" dirty="0">
                <a:latin typeface="Calibri"/>
                <a:cs typeface="Calibri"/>
              </a:rPr>
              <a:t>receiving </a:t>
            </a:r>
            <a:r>
              <a:rPr sz="1800" spc="-10" dirty="0">
                <a:latin typeface="Calibri"/>
                <a:cs typeface="Calibri"/>
              </a:rPr>
              <a:t>O-rings.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75628" y="3445890"/>
            <a:ext cx="2776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Lubricate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light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weight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oil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42101" y="4665345"/>
            <a:ext cx="3083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Install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Valve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sack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16492" y="934974"/>
            <a:ext cx="1040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Manifold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B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26220094-9CC0-6D8B-AE92-CD7CB546EFCB}"/>
              </a:ext>
            </a:extLst>
          </p:cNvPr>
          <p:cNvSpPr/>
          <p:nvPr/>
        </p:nvSpPr>
        <p:spPr>
          <a:xfrm rot="1983907">
            <a:off x="3754620" y="2774510"/>
            <a:ext cx="2439722" cy="3042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251E746B-A960-0CB8-3EC6-CADA0977C54E}"/>
              </a:ext>
            </a:extLst>
          </p:cNvPr>
          <p:cNvSpPr/>
          <p:nvPr/>
        </p:nvSpPr>
        <p:spPr>
          <a:xfrm rot="1259221">
            <a:off x="2901550" y="2876210"/>
            <a:ext cx="3236002" cy="3326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436F2DF4-E054-7846-B714-7CBB7B63BC96}"/>
              </a:ext>
            </a:extLst>
          </p:cNvPr>
          <p:cNvSpPr/>
          <p:nvPr/>
        </p:nvSpPr>
        <p:spPr>
          <a:xfrm rot="996865">
            <a:off x="1939037" y="2960564"/>
            <a:ext cx="4114662" cy="30586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B07E05DB-E433-8A3B-603B-3BD64140D078}"/>
              </a:ext>
            </a:extLst>
          </p:cNvPr>
          <p:cNvSpPr/>
          <p:nvPr/>
        </p:nvSpPr>
        <p:spPr>
          <a:xfrm rot="20756821">
            <a:off x="3966251" y="4978519"/>
            <a:ext cx="2157355" cy="32637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F004C3C8-CF57-B1F6-0437-A3A74247976E}"/>
              </a:ext>
            </a:extLst>
          </p:cNvPr>
          <p:cNvSpPr/>
          <p:nvPr/>
        </p:nvSpPr>
        <p:spPr>
          <a:xfrm rot="14287615">
            <a:off x="7039053" y="5249181"/>
            <a:ext cx="989679" cy="28191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metal spring&#10;&#10;Description automatically generated">
            <a:extLst>
              <a:ext uri="{FF2B5EF4-FFF2-40B4-BE49-F238E27FC236}">
                <a16:creationId xmlns:a16="http://schemas.microsoft.com/office/drawing/2014/main" id="{D9DE6755-2223-BE53-C953-2669343FA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22615" r="23077" b="19693"/>
          <a:stretch/>
        </p:blipFill>
        <p:spPr>
          <a:xfrm>
            <a:off x="4800600" y="4855592"/>
            <a:ext cx="3810000" cy="2886364"/>
          </a:xfrm>
          <a:prstGeom prst="rect">
            <a:avLst/>
          </a:prstGeom>
        </p:spPr>
      </p:pic>
      <p:pic>
        <p:nvPicPr>
          <p:cNvPr id="10" name="Picture 9" descr="A close-up of a metal part&#10;&#10;Description automatically generated">
            <a:extLst>
              <a:ext uri="{FF2B5EF4-FFF2-40B4-BE49-F238E27FC236}">
                <a16:creationId xmlns:a16="http://schemas.microsoft.com/office/drawing/2014/main" id="{97960EFE-F936-0B9F-BAAD-00FA3972C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608"/>
            <a:ext cx="10058400" cy="50292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16939" y="5421248"/>
            <a:ext cx="2993390" cy="57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Install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three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springs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the </a:t>
            </a:r>
            <a:r>
              <a:rPr sz="1800" dirty="0">
                <a:latin typeface="Calibri"/>
                <a:cs typeface="Calibri"/>
              </a:rPr>
              <a:t>valve </a:t>
            </a:r>
            <a:r>
              <a:rPr sz="1800" spc="-10" dirty="0">
                <a:latin typeface="Calibri"/>
                <a:cs typeface="Calibri"/>
              </a:rPr>
              <a:t>sacks.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BE15A2B2-F412-DA32-F1FA-0CF58884D8F7}"/>
              </a:ext>
            </a:extLst>
          </p:cNvPr>
          <p:cNvSpPr/>
          <p:nvPr/>
        </p:nvSpPr>
        <p:spPr>
          <a:xfrm rot="4114427">
            <a:off x="4221120" y="3794519"/>
            <a:ext cx="2993390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A25082BF-6A0C-81E4-F43A-A03F737285FB}"/>
              </a:ext>
            </a:extLst>
          </p:cNvPr>
          <p:cNvSpPr/>
          <p:nvPr/>
        </p:nvSpPr>
        <p:spPr>
          <a:xfrm rot="2566407">
            <a:off x="2716001" y="3848040"/>
            <a:ext cx="3979776" cy="27304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E007DB0B-42BE-817D-699E-76728B143AE6}"/>
              </a:ext>
            </a:extLst>
          </p:cNvPr>
          <p:cNvSpPr/>
          <p:nvPr/>
        </p:nvSpPr>
        <p:spPr>
          <a:xfrm rot="6396334">
            <a:off x="5331076" y="3836277"/>
            <a:ext cx="2722596" cy="32890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E5FA28E-80DB-9439-AD6D-7BE502CB9600}"/>
              </a:ext>
            </a:extLst>
          </p:cNvPr>
          <p:cNvCxnSpPr>
            <a:cxnSpLocks/>
          </p:cNvCxnSpPr>
          <p:nvPr/>
        </p:nvCxnSpPr>
        <p:spPr>
          <a:xfrm>
            <a:off x="2743200" y="5791200"/>
            <a:ext cx="2993390" cy="30480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</TotalTime>
  <Words>641</Words>
  <Application>Microsoft Office PowerPoint</Application>
  <PresentationFormat>Custom</PresentationFormat>
  <Paragraphs>63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Calibri</vt:lpstr>
      <vt:lpstr>Office Theme</vt:lpstr>
      <vt:lpstr>PowerPoint Presentation</vt:lpstr>
      <vt:lpstr>Remove the six 6mm Allen head screws retaining Manifold B.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http://greenworkstools.com/cm...ower_En_manual%2010-01-16.pdf</dc:title>
  <dc:creator>Jack</dc:creator>
  <cp:lastModifiedBy>Cody Spurlock</cp:lastModifiedBy>
  <cp:revision>7</cp:revision>
  <dcterms:created xsi:type="dcterms:W3CDTF">2023-05-31T15:42:23Z</dcterms:created>
  <dcterms:modified xsi:type="dcterms:W3CDTF">2024-11-25T19:44:30Z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2020-03-13T00:00:00Z</vt:filetime>
  </property>
  <property fmtid="{D5CDD505-2E9C-101B-9397-08002B2CF9AE}" pid="3" name="Creator">
    <vt:lpwstr>Microsoft® Word for Office 365</vt:lpwstr>
  </property>
  <property fmtid="{D5CDD505-2E9C-101B-9397-08002B2CF9AE}" pid="4" name="LastSaved">
    <vt:filetime>2023-05-31T00:00:00Z</vt:filetime>
  </property>
  <property fmtid="{D5CDD505-2E9C-101B-9397-08002B2CF9AE}" pid="5" name="Producer">
    <vt:lpwstr>Microsoft® Word for Office 365</vt:lpwstr>
  </property>
</Properties>
</file>